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724048" y="1028700"/>
            <a:ext cx="5340918" cy="1368610"/>
          </a:xfrm>
          <a:custGeom>
            <a:avLst/>
            <a:gdLst/>
            <a:ahLst/>
            <a:cxnLst/>
            <a:rect r="r" b="b" t="t" l="l"/>
            <a:pathLst>
              <a:path h="1368610" w="5340918">
                <a:moveTo>
                  <a:pt x="0" y="0"/>
                </a:moveTo>
                <a:lnTo>
                  <a:pt x="5340919" y="0"/>
                </a:lnTo>
                <a:lnTo>
                  <a:pt x="5340919" y="1368610"/>
                </a:lnTo>
                <a:lnTo>
                  <a:pt x="0" y="1368610"/>
                </a:lnTo>
                <a:lnTo>
                  <a:pt x="0" y="0"/>
                </a:lnTo>
                <a:close/>
              </a:path>
            </a:pathLst>
          </a:custGeom>
          <a:blipFill>
            <a:blip r:embed="rId3"/>
            <a:stretch>
              <a:fillRect l="0" t="0" r="0" b="0"/>
            </a:stretch>
          </a:blipFill>
        </p:spPr>
      </p:sp>
      <p:sp>
        <p:nvSpPr>
          <p:cNvPr name="TextBox 10" id="10"/>
          <p:cNvSpPr txBox="true"/>
          <p:nvPr/>
        </p:nvSpPr>
        <p:spPr>
          <a:xfrm rot="0">
            <a:off x="1028700" y="3897630"/>
            <a:ext cx="10072534" cy="1696554"/>
          </a:xfrm>
          <a:prstGeom prst="rect">
            <a:avLst/>
          </a:prstGeom>
        </p:spPr>
        <p:txBody>
          <a:bodyPr anchor="t" rtlCol="false" tIns="0" lIns="0" bIns="0" rIns="0">
            <a:spAutoFit/>
          </a:bodyPr>
          <a:lstStyle/>
          <a:p>
            <a:pPr>
              <a:lnSpc>
                <a:spcPts val="13868"/>
              </a:lnSpc>
              <a:spcBef>
                <a:spcPct val="0"/>
              </a:spcBef>
            </a:pPr>
            <a:r>
              <a:rPr lang="en-US" sz="9905">
                <a:solidFill>
                  <a:srgbClr val="000000"/>
                </a:solidFill>
                <a:latin typeface="Montserrat Bold"/>
              </a:rPr>
              <a:t>Ransomware</a:t>
            </a:r>
          </a:p>
        </p:txBody>
      </p:sp>
      <p:sp>
        <p:nvSpPr>
          <p:cNvPr name="TextBox 11" id="11"/>
          <p:cNvSpPr txBox="true"/>
          <p:nvPr/>
        </p:nvSpPr>
        <p:spPr>
          <a:xfrm rot="0">
            <a:off x="1197737" y="6942707"/>
            <a:ext cx="7173539" cy="1716179"/>
          </a:xfrm>
          <a:prstGeom prst="rect">
            <a:avLst/>
          </a:prstGeom>
        </p:spPr>
        <p:txBody>
          <a:bodyPr anchor="t" rtlCol="false" tIns="0" lIns="0" bIns="0" rIns="0">
            <a:spAutoFit/>
          </a:bodyPr>
          <a:lstStyle/>
          <a:p>
            <a:pPr>
              <a:lnSpc>
                <a:spcPts val="4632"/>
              </a:lnSpc>
            </a:pPr>
            <a:r>
              <a:rPr lang="en-US" sz="3308">
                <a:solidFill>
                  <a:srgbClr val="000000"/>
                </a:solidFill>
                <a:latin typeface="Montserrat"/>
              </a:rPr>
              <a:t>Por: Gustavo Leme</a:t>
            </a:r>
          </a:p>
          <a:p>
            <a:pPr>
              <a:lnSpc>
                <a:spcPts val="4632"/>
              </a:lnSpc>
            </a:pPr>
            <a:r>
              <a:rPr lang="en-US" sz="3308">
                <a:solidFill>
                  <a:srgbClr val="000000"/>
                </a:solidFill>
                <a:latin typeface="Montserrat"/>
              </a:rPr>
              <a:t>Laís Arlindo</a:t>
            </a:r>
          </a:p>
          <a:p>
            <a:pPr>
              <a:lnSpc>
                <a:spcPts val="4632"/>
              </a:lnSpc>
              <a:spcBef>
                <a:spcPct val="0"/>
              </a:spcBef>
            </a:pPr>
            <a:r>
              <a:rPr lang="en-US" sz="3308">
                <a:solidFill>
                  <a:srgbClr val="000000"/>
                </a:solidFill>
                <a:latin typeface="Montserrat"/>
              </a:rPr>
              <a:t>Nathália Venega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5409" y="1716796"/>
            <a:ext cx="8358745" cy="6853408"/>
          </a:xfrm>
          <a:custGeom>
            <a:avLst/>
            <a:gdLst/>
            <a:ahLst/>
            <a:cxnLst/>
            <a:rect r="r" b="b" t="t" l="l"/>
            <a:pathLst>
              <a:path h="6853408" w="8358745">
                <a:moveTo>
                  <a:pt x="0" y="0"/>
                </a:moveTo>
                <a:lnTo>
                  <a:pt x="8358745" y="0"/>
                </a:lnTo>
                <a:lnTo>
                  <a:pt x="8358745" y="6853408"/>
                </a:lnTo>
                <a:lnTo>
                  <a:pt x="0" y="6853408"/>
                </a:lnTo>
                <a:lnTo>
                  <a:pt x="0" y="0"/>
                </a:lnTo>
                <a:close/>
              </a:path>
            </a:pathLst>
          </a:custGeom>
          <a:blipFill>
            <a:blip r:embed="rId2"/>
            <a:stretch>
              <a:fillRect l="0" t="0" r="-23170" b="0"/>
            </a:stretch>
          </a:blipFill>
        </p:spPr>
      </p:sp>
      <p:sp>
        <p:nvSpPr>
          <p:cNvPr name="TextBox 9" id="9"/>
          <p:cNvSpPr txBox="true"/>
          <p:nvPr/>
        </p:nvSpPr>
        <p:spPr>
          <a:xfrm rot="0">
            <a:off x="9144000" y="103746"/>
            <a:ext cx="7836660" cy="1666488"/>
          </a:xfrm>
          <a:prstGeom prst="rect">
            <a:avLst/>
          </a:prstGeom>
        </p:spPr>
        <p:txBody>
          <a:bodyPr anchor="t" rtlCol="false" tIns="0" lIns="0" bIns="0" rIns="0">
            <a:spAutoFit/>
          </a:bodyPr>
          <a:lstStyle/>
          <a:p>
            <a:pPr algn="r" marL="0" indent="0" lvl="0">
              <a:lnSpc>
                <a:spcPts val="13671"/>
              </a:lnSpc>
              <a:spcBef>
                <a:spcPct val="0"/>
              </a:spcBef>
            </a:pPr>
            <a:r>
              <a:rPr lang="en-US" sz="9765">
                <a:solidFill>
                  <a:srgbClr val="2D4AF3"/>
                </a:solidFill>
                <a:latin typeface="Montserrat Bold"/>
              </a:rPr>
              <a:t>Definição</a:t>
            </a:r>
          </a:p>
        </p:txBody>
      </p:sp>
      <p:sp>
        <p:nvSpPr>
          <p:cNvPr name="TextBox 10" id="10"/>
          <p:cNvSpPr txBox="true"/>
          <p:nvPr/>
        </p:nvSpPr>
        <p:spPr>
          <a:xfrm rot="0">
            <a:off x="8905303" y="1968991"/>
            <a:ext cx="8787546" cy="7024284"/>
          </a:xfrm>
          <a:prstGeom prst="rect">
            <a:avLst/>
          </a:prstGeom>
        </p:spPr>
        <p:txBody>
          <a:bodyPr anchor="t" rtlCol="false" tIns="0" lIns="0" bIns="0" rIns="0">
            <a:spAutoFit/>
          </a:bodyPr>
          <a:lstStyle/>
          <a:p>
            <a:pPr algn="r" marL="0" indent="0" lvl="0">
              <a:lnSpc>
                <a:spcPts val="5116"/>
              </a:lnSpc>
              <a:spcBef>
                <a:spcPct val="0"/>
              </a:spcBef>
            </a:pPr>
            <a:r>
              <a:rPr lang="en-US" sz="3654">
                <a:solidFill>
                  <a:srgbClr val="101010"/>
                </a:solidFill>
                <a:latin typeface="Montserrat"/>
              </a:rPr>
              <a:t>Representa uma ameaça para você e seu dispositivo, já que é um software de extorsão, podendo bloquear o seu computador e depois exigir um resgate para desbloqueá-lo. Para ocorrer a infecção o malware ganha acesso ao dispositivo dependendo de seu tipo todo o sistema operacional ou apenas arquivos individuais são criptografados, logo após isso o resgate é exigido.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561161" y="-3268861"/>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TextBox 3" id="3"/>
          <p:cNvSpPr txBox="true"/>
          <p:nvPr/>
        </p:nvSpPr>
        <p:spPr>
          <a:xfrm rot="0">
            <a:off x="4806829" y="452816"/>
            <a:ext cx="13896398" cy="1104161"/>
          </a:xfrm>
          <a:prstGeom prst="rect">
            <a:avLst/>
          </a:prstGeom>
        </p:spPr>
        <p:txBody>
          <a:bodyPr anchor="t" rtlCol="false" tIns="0" lIns="0" bIns="0" rIns="0">
            <a:spAutoFit/>
          </a:bodyPr>
          <a:lstStyle/>
          <a:p>
            <a:pPr>
              <a:lnSpc>
                <a:spcPts val="8766"/>
              </a:lnSpc>
            </a:pPr>
            <a:r>
              <a:rPr lang="en-US" sz="7305">
                <a:solidFill>
                  <a:srgbClr val="101010"/>
                </a:solidFill>
                <a:latin typeface="Montserrat Bold"/>
              </a:rPr>
              <a:t>Tipos e como se propagam</a:t>
            </a:r>
          </a:p>
        </p:txBody>
      </p:sp>
      <p:grpSp>
        <p:nvGrpSpPr>
          <p:cNvPr name="Group 4" id="4"/>
          <p:cNvGrpSpPr/>
          <p:nvPr/>
        </p:nvGrpSpPr>
        <p:grpSpPr>
          <a:xfrm rot="0">
            <a:off x="4348014" y="1733154"/>
            <a:ext cx="3924004" cy="686405"/>
            <a:chOff x="0" y="0"/>
            <a:chExt cx="1281756" cy="224211"/>
          </a:xfrm>
        </p:grpSpPr>
        <p:sp>
          <p:nvSpPr>
            <p:cNvPr name="Freeform 5" id="5"/>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1.Doxware</a:t>
              </a:r>
            </a:p>
          </p:txBody>
        </p:sp>
      </p:grpSp>
      <p:grpSp>
        <p:nvGrpSpPr>
          <p:cNvPr name="Group 7" id="7"/>
          <p:cNvGrpSpPr/>
          <p:nvPr/>
        </p:nvGrpSpPr>
        <p:grpSpPr>
          <a:xfrm rot="0">
            <a:off x="4348014" y="4579177"/>
            <a:ext cx="3924004" cy="686405"/>
            <a:chOff x="0" y="0"/>
            <a:chExt cx="1281756" cy="224211"/>
          </a:xfrm>
        </p:grpSpPr>
        <p:sp>
          <p:nvSpPr>
            <p:cNvPr name="Freeform 8" id="8"/>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2.Petya</a:t>
              </a:r>
            </a:p>
          </p:txBody>
        </p:sp>
      </p:grpSp>
      <p:grpSp>
        <p:nvGrpSpPr>
          <p:cNvPr name="Group 10" id="10"/>
          <p:cNvGrpSpPr/>
          <p:nvPr/>
        </p:nvGrpSpPr>
        <p:grpSpPr>
          <a:xfrm rot="0">
            <a:off x="4348014" y="7613643"/>
            <a:ext cx="3924004" cy="686405"/>
            <a:chOff x="0" y="0"/>
            <a:chExt cx="1281756" cy="224211"/>
          </a:xfrm>
        </p:grpSpPr>
        <p:sp>
          <p:nvSpPr>
            <p:cNvPr name="Freeform 11" id="11"/>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2" id="12"/>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3.Mobile</a:t>
              </a:r>
            </a:p>
          </p:txBody>
        </p:sp>
      </p:grpSp>
      <p:sp>
        <p:nvSpPr>
          <p:cNvPr name="TextBox 13" id="13"/>
          <p:cNvSpPr txBox="true"/>
          <p:nvPr/>
        </p:nvSpPr>
        <p:spPr>
          <a:xfrm rot="0">
            <a:off x="4104737" y="2533859"/>
            <a:ext cx="13904322" cy="1908456"/>
          </a:xfrm>
          <a:prstGeom prst="rect">
            <a:avLst/>
          </a:prstGeom>
        </p:spPr>
        <p:txBody>
          <a:bodyPr anchor="t" rtlCol="false" tIns="0" lIns="0" bIns="0" rIns="0">
            <a:spAutoFit/>
          </a:bodyPr>
          <a:lstStyle/>
          <a:p>
            <a:pPr marL="0" indent="0" lvl="0">
              <a:lnSpc>
                <a:spcPts val="3800"/>
              </a:lnSpc>
              <a:spcBef>
                <a:spcPct val="0"/>
              </a:spcBef>
            </a:pPr>
            <a:r>
              <a:rPr lang="en-US" sz="2714">
                <a:solidFill>
                  <a:srgbClr val="101010"/>
                </a:solidFill>
                <a:latin typeface="Montserrat Bold"/>
              </a:rPr>
              <a:t>Conhecido como vazamento, o doxware ameaça publicar as informações roubadas online se não houver o pagamento do regaste. Conforme pessoas armazenam arquivos confidenciais como fotos pessoais em dispositivos, é normal que usuários entrem em pânico e peguem pelos resgates. </a:t>
            </a:r>
          </a:p>
        </p:txBody>
      </p:sp>
      <p:sp>
        <p:nvSpPr>
          <p:cNvPr name="TextBox 14" id="14"/>
          <p:cNvSpPr txBox="true"/>
          <p:nvPr/>
        </p:nvSpPr>
        <p:spPr>
          <a:xfrm rot="0">
            <a:off x="4104737" y="5305992"/>
            <a:ext cx="14390876" cy="2221925"/>
          </a:xfrm>
          <a:prstGeom prst="rect">
            <a:avLst/>
          </a:prstGeom>
        </p:spPr>
        <p:txBody>
          <a:bodyPr anchor="t" rtlCol="false" tIns="0" lIns="0" bIns="0" rIns="0">
            <a:spAutoFit/>
          </a:bodyPr>
          <a:lstStyle/>
          <a:p>
            <a:pPr marL="0" indent="0" lvl="0">
              <a:lnSpc>
                <a:spcPts val="3531"/>
              </a:lnSpc>
              <a:spcBef>
                <a:spcPct val="0"/>
              </a:spcBef>
            </a:pPr>
            <a:r>
              <a:rPr lang="en-US" sz="2522">
                <a:solidFill>
                  <a:srgbClr val="101010"/>
                </a:solidFill>
                <a:latin typeface="Montserrat Bold"/>
              </a:rPr>
              <a:t>Petya criptografa certos arquivos do dispositivo exigindo o pagamento do resgate em troca de uma chave de descriptografia, entretanto quando muitas outras linhas de ransomware se concentram em arquivos pessoais o Petya pode bloquear o disco rígido inteiro o que impede a inicialização do computador. Para se propagar o malware coleta senhas.</a:t>
            </a:r>
          </a:p>
        </p:txBody>
      </p:sp>
      <p:sp>
        <p:nvSpPr>
          <p:cNvPr name="TextBox 15" id="15"/>
          <p:cNvSpPr txBox="true"/>
          <p:nvPr/>
        </p:nvSpPr>
        <p:spPr>
          <a:xfrm rot="0">
            <a:off x="4104737" y="8292441"/>
            <a:ext cx="13661045" cy="1884092"/>
          </a:xfrm>
          <a:prstGeom prst="rect">
            <a:avLst/>
          </a:prstGeom>
        </p:spPr>
        <p:txBody>
          <a:bodyPr anchor="t" rtlCol="false" tIns="0" lIns="0" bIns="0" rIns="0">
            <a:spAutoFit/>
          </a:bodyPr>
          <a:lstStyle/>
          <a:p>
            <a:pPr marL="0" indent="0" lvl="0">
              <a:lnSpc>
                <a:spcPts val="3777"/>
              </a:lnSpc>
              <a:spcBef>
                <a:spcPct val="0"/>
              </a:spcBef>
            </a:pPr>
            <a:r>
              <a:rPr lang="en-US" sz="2698">
                <a:solidFill>
                  <a:srgbClr val="101010"/>
                </a:solidFill>
                <a:latin typeface="Montserrat Bold"/>
              </a:rPr>
              <a:t>Se refere à os ransomwares que afetam dispositivos móveis.Sendo entregue por aplicativos maliciosos ou download direto, que geralmente o ransomware não é criptografado, pois os backups automatizados de dados na nuvem ajudam na  reversão de ataques de criptografia.</a:t>
            </a:r>
          </a:p>
        </p:txBody>
      </p:sp>
      <p:grpSp>
        <p:nvGrpSpPr>
          <p:cNvPr name="Group 16" id="16"/>
          <p:cNvGrpSpPr/>
          <p:nvPr/>
        </p:nvGrpSpPr>
        <p:grpSpPr>
          <a:xfrm rot="7573183">
            <a:off x="674703" y="7066121"/>
            <a:ext cx="1013029" cy="1013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561161" y="-3268861"/>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TextBox 3" id="3"/>
          <p:cNvSpPr txBox="true"/>
          <p:nvPr/>
        </p:nvSpPr>
        <p:spPr>
          <a:xfrm rot="0">
            <a:off x="4806829" y="452816"/>
            <a:ext cx="13896398" cy="1104161"/>
          </a:xfrm>
          <a:prstGeom prst="rect">
            <a:avLst/>
          </a:prstGeom>
        </p:spPr>
        <p:txBody>
          <a:bodyPr anchor="t" rtlCol="false" tIns="0" lIns="0" bIns="0" rIns="0">
            <a:spAutoFit/>
          </a:bodyPr>
          <a:lstStyle/>
          <a:p>
            <a:pPr>
              <a:lnSpc>
                <a:spcPts val="8766"/>
              </a:lnSpc>
            </a:pPr>
            <a:r>
              <a:rPr lang="en-US" sz="7305">
                <a:solidFill>
                  <a:srgbClr val="101010"/>
                </a:solidFill>
                <a:latin typeface="Montserrat Bold"/>
              </a:rPr>
              <a:t>Tipos e como se propagam</a:t>
            </a:r>
          </a:p>
        </p:txBody>
      </p:sp>
      <p:grpSp>
        <p:nvGrpSpPr>
          <p:cNvPr name="Group 4" id="4"/>
          <p:cNvGrpSpPr/>
          <p:nvPr/>
        </p:nvGrpSpPr>
        <p:grpSpPr>
          <a:xfrm rot="0">
            <a:off x="4348014" y="1733154"/>
            <a:ext cx="3924004" cy="686405"/>
            <a:chOff x="0" y="0"/>
            <a:chExt cx="1281756" cy="224211"/>
          </a:xfrm>
        </p:grpSpPr>
        <p:sp>
          <p:nvSpPr>
            <p:cNvPr name="Freeform 5" id="5"/>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4.RaaS</a:t>
              </a:r>
            </a:p>
          </p:txBody>
        </p:sp>
      </p:grpSp>
      <p:grpSp>
        <p:nvGrpSpPr>
          <p:cNvPr name="Group 7" id="7"/>
          <p:cNvGrpSpPr/>
          <p:nvPr/>
        </p:nvGrpSpPr>
        <p:grpSpPr>
          <a:xfrm rot="0">
            <a:off x="4348014" y="4579177"/>
            <a:ext cx="3924004" cy="686405"/>
            <a:chOff x="0" y="0"/>
            <a:chExt cx="1281756" cy="224211"/>
          </a:xfrm>
        </p:grpSpPr>
        <p:sp>
          <p:nvSpPr>
            <p:cNvPr name="Freeform 8" id="8"/>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5.Scareware</a:t>
              </a:r>
            </a:p>
          </p:txBody>
        </p:sp>
      </p:grpSp>
      <p:grpSp>
        <p:nvGrpSpPr>
          <p:cNvPr name="Group 10" id="10"/>
          <p:cNvGrpSpPr/>
          <p:nvPr/>
        </p:nvGrpSpPr>
        <p:grpSpPr>
          <a:xfrm rot="0">
            <a:off x="4348014" y="7613643"/>
            <a:ext cx="3924004" cy="686405"/>
            <a:chOff x="0" y="0"/>
            <a:chExt cx="1281756" cy="224211"/>
          </a:xfrm>
        </p:grpSpPr>
        <p:sp>
          <p:nvSpPr>
            <p:cNvPr name="Freeform 11" id="11"/>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2" id="12"/>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6.Ransoware locker</a:t>
              </a:r>
            </a:p>
          </p:txBody>
        </p:sp>
      </p:grpSp>
      <p:sp>
        <p:nvSpPr>
          <p:cNvPr name="TextBox 13" id="13"/>
          <p:cNvSpPr txBox="true"/>
          <p:nvPr/>
        </p:nvSpPr>
        <p:spPr>
          <a:xfrm rot="0">
            <a:off x="4104737" y="2533859"/>
            <a:ext cx="14027931" cy="1638606"/>
          </a:xfrm>
          <a:prstGeom prst="rect">
            <a:avLst/>
          </a:prstGeom>
        </p:spPr>
        <p:txBody>
          <a:bodyPr anchor="t" rtlCol="false" tIns="0" lIns="0" bIns="0" rIns="0">
            <a:spAutoFit/>
          </a:bodyPr>
          <a:lstStyle/>
          <a:p>
            <a:pPr marL="0" indent="0" lvl="0">
              <a:lnSpc>
                <a:spcPts val="4382"/>
              </a:lnSpc>
              <a:spcBef>
                <a:spcPct val="0"/>
              </a:spcBef>
            </a:pPr>
            <a:r>
              <a:rPr lang="en-US" sz="3130">
                <a:solidFill>
                  <a:srgbClr val="101010"/>
                </a:solidFill>
                <a:latin typeface="Montserrat Bold"/>
              </a:rPr>
              <a:t>É um modelo de negócios em que os desenvolvedores de malware vendem para outros hackers, empacotando ferramentas do serviço em kits RaaS, sendo anunciados nos fóruns da deep web.</a:t>
            </a:r>
          </a:p>
        </p:txBody>
      </p:sp>
      <p:sp>
        <p:nvSpPr>
          <p:cNvPr name="TextBox 14" id="14"/>
          <p:cNvSpPr txBox="true"/>
          <p:nvPr/>
        </p:nvSpPr>
        <p:spPr>
          <a:xfrm rot="0">
            <a:off x="4104737" y="5305992"/>
            <a:ext cx="14183263" cy="2698634"/>
          </a:xfrm>
          <a:prstGeom prst="rect">
            <a:avLst/>
          </a:prstGeom>
        </p:spPr>
        <p:txBody>
          <a:bodyPr anchor="t" rtlCol="false" tIns="0" lIns="0" bIns="0" rIns="0">
            <a:spAutoFit/>
          </a:bodyPr>
          <a:lstStyle/>
          <a:p>
            <a:pPr>
              <a:lnSpc>
                <a:spcPts val="3570"/>
              </a:lnSpc>
            </a:pPr>
            <a:r>
              <a:rPr lang="en-US" sz="2550">
                <a:solidFill>
                  <a:srgbClr val="101010"/>
                </a:solidFill>
                <a:latin typeface="Montserrat Bold"/>
              </a:rPr>
              <a:t>É um software que leva o usuário a acessar links e sites infectados por malwares, a partir do medo, onde as pessoas são enxurradas por notificações ou banners de antivírus visando causar pânico, alertando sobre violações de segurança aparentemente significativas, utilizando de ferramentas de edição para causar maior escândalo.</a:t>
            </a:r>
          </a:p>
          <a:p>
            <a:pPr marL="0" indent="0" lvl="0">
              <a:lnSpc>
                <a:spcPts val="3570"/>
              </a:lnSpc>
              <a:spcBef>
                <a:spcPct val="0"/>
              </a:spcBef>
            </a:pPr>
          </a:p>
        </p:txBody>
      </p:sp>
      <p:sp>
        <p:nvSpPr>
          <p:cNvPr name="TextBox 15" id="15"/>
          <p:cNvSpPr txBox="true"/>
          <p:nvPr/>
        </p:nvSpPr>
        <p:spPr>
          <a:xfrm rot="0">
            <a:off x="4104737" y="8273391"/>
            <a:ext cx="15095625" cy="1627603"/>
          </a:xfrm>
          <a:prstGeom prst="rect">
            <a:avLst/>
          </a:prstGeom>
        </p:spPr>
        <p:txBody>
          <a:bodyPr anchor="t" rtlCol="false" tIns="0" lIns="0" bIns="0" rIns="0">
            <a:spAutoFit/>
          </a:bodyPr>
          <a:lstStyle/>
          <a:p>
            <a:pPr marL="0" indent="0" lvl="0">
              <a:lnSpc>
                <a:spcPts val="4334"/>
              </a:lnSpc>
              <a:spcBef>
                <a:spcPct val="0"/>
              </a:spcBef>
            </a:pPr>
            <a:r>
              <a:rPr lang="en-US" sz="3096">
                <a:solidFill>
                  <a:srgbClr val="101010"/>
                </a:solidFill>
                <a:latin typeface="Montserrat Bold"/>
              </a:rPr>
              <a:t>Á infecção da maquina ocorre, a partir do dowload de arquivos que quando aberto os malware são liberados, assim tendo livre acesso a informação e vazamento delas ,travamento do dispositivo.</a:t>
            </a:r>
          </a:p>
        </p:txBody>
      </p:sp>
      <p:grpSp>
        <p:nvGrpSpPr>
          <p:cNvPr name="Group 16" id="16"/>
          <p:cNvGrpSpPr/>
          <p:nvPr/>
        </p:nvGrpSpPr>
        <p:grpSpPr>
          <a:xfrm rot="7573183">
            <a:off x="674703" y="7066121"/>
            <a:ext cx="1013029" cy="1013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5561161" y="-3268861"/>
            <a:ext cx="9627545" cy="9651674"/>
          </a:xfrm>
          <a:custGeom>
            <a:avLst/>
            <a:gdLst/>
            <a:ahLst/>
            <a:cxnLst/>
            <a:rect r="r" b="b" t="t" l="l"/>
            <a:pathLst>
              <a:path h="9651674" w="9627545">
                <a:moveTo>
                  <a:pt x="0" y="0"/>
                </a:moveTo>
                <a:lnTo>
                  <a:pt x="9627544" y="0"/>
                </a:lnTo>
                <a:lnTo>
                  <a:pt x="9627544" y="9651674"/>
                </a:lnTo>
                <a:lnTo>
                  <a:pt x="0" y="9651674"/>
                </a:lnTo>
                <a:lnTo>
                  <a:pt x="0" y="0"/>
                </a:lnTo>
                <a:close/>
              </a:path>
            </a:pathLst>
          </a:custGeom>
          <a:blipFill>
            <a:blip r:embed="rId2"/>
            <a:stretch>
              <a:fillRect l="0" t="0" r="0" b="0"/>
            </a:stretch>
          </a:blipFill>
        </p:spPr>
      </p:sp>
      <p:sp>
        <p:nvSpPr>
          <p:cNvPr name="TextBox 3" id="3"/>
          <p:cNvSpPr txBox="true"/>
          <p:nvPr/>
        </p:nvSpPr>
        <p:spPr>
          <a:xfrm rot="0">
            <a:off x="4806829" y="452816"/>
            <a:ext cx="13896398" cy="1104161"/>
          </a:xfrm>
          <a:prstGeom prst="rect">
            <a:avLst/>
          </a:prstGeom>
        </p:spPr>
        <p:txBody>
          <a:bodyPr anchor="t" rtlCol="false" tIns="0" lIns="0" bIns="0" rIns="0">
            <a:spAutoFit/>
          </a:bodyPr>
          <a:lstStyle/>
          <a:p>
            <a:pPr>
              <a:lnSpc>
                <a:spcPts val="8766"/>
              </a:lnSpc>
            </a:pPr>
            <a:r>
              <a:rPr lang="en-US" sz="7305">
                <a:solidFill>
                  <a:srgbClr val="101010"/>
                </a:solidFill>
                <a:latin typeface="Montserrat Bold"/>
              </a:rPr>
              <a:t>Tipos e como se propagam</a:t>
            </a:r>
          </a:p>
        </p:txBody>
      </p:sp>
      <p:grpSp>
        <p:nvGrpSpPr>
          <p:cNvPr name="Group 4" id="4"/>
          <p:cNvGrpSpPr/>
          <p:nvPr/>
        </p:nvGrpSpPr>
        <p:grpSpPr>
          <a:xfrm rot="0">
            <a:off x="4348014" y="1733154"/>
            <a:ext cx="3924004" cy="686405"/>
            <a:chOff x="0" y="0"/>
            <a:chExt cx="1281756" cy="224211"/>
          </a:xfrm>
        </p:grpSpPr>
        <p:sp>
          <p:nvSpPr>
            <p:cNvPr name="Freeform 5" id="5"/>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7.Spora</a:t>
              </a:r>
            </a:p>
          </p:txBody>
        </p:sp>
      </p:grpSp>
      <p:grpSp>
        <p:nvGrpSpPr>
          <p:cNvPr name="Group 7" id="7"/>
          <p:cNvGrpSpPr/>
          <p:nvPr/>
        </p:nvGrpSpPr>
        <p:grpSpPr>
          <a:xfrm rot="0">
            <a:off x="4348014" y="4579177"/>
            <a:ext cx="3924004" cy="686405"/>
            <a:chOff x="0" y="0"/>
            <a:chExt cx="1281756" cy="224211"/>
          </a:xfrm>
        </p:grpSpPr>
        <p:sp>
          <p:nvSpPr>
            <p:cNvPr name="Freeform 8" id="8"/>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8.WannaCry</a:t>
              </a:r>
            </a:p>
          </p:txBody>
        </p:sp>
      </p:grpSp>
      <p:grpSp>
        <p:nvGrpSpPr>
          <p:cNvPr name="Group 10" id="10"/>
          <p:cNvGrpSpPr/>
          <p:nvPr/>
        </p:nvGrpSpPr>
        <p:grpSpPr>
          <a:xfrm rot="0">
            <a:off x="4348014" y="7613643"/>
            <a:ext cx="3924004" cy="686405"/>
            <a:chOff x="0" y="0"/>
            <a:chExt cx="1281756" cy="224211"/>
          </a:xfrm>
        </p:grpSpPr>
        <p:sp>
          <p:nvSpPr>
            <p:cNvPr name="Freeform 11" id="11"/>
            <p:cNvSpPr/>
            <p:nvPr/>
          </p:nvSpPr>
          <p:spPr>
            <a:xfrm flipH="false" flipV="false" rot="0">
              <a:off x="0" y="0"/>
              <a:ext cx="1281756" cy="224211"/>
            </a:xfrm>
            <a:custGeom>
              <a:avLst/>
              <a:gdLst/>
              <a:ahLst/>
              <a:cxnLst/>
              <a:rect r="r" b="b" t="t" l="l"/>
              <a:pathLst>
                <a:path h="224211" w="1281756">
                  <a:moveTo>
                    <a:pt x="45378" y="0"/>
                  </a:moveTo>
                  <a:lnTo>
                    <a:pt x="1236378" y="0"/>
                  </a:lnTo>
                  <a:cubicBezTo>
                    <a:pt x="1248413" y="0"/>
                    <a:pt x="1259955" y="4781"/>
                    <a:pt x="1268465" y="13291"/>
                  </a:cubicBezTo>
                  <a:cubicBezTo>
                    <a:pt x="1276975" y="21801"/>
                    <a:pt x="1281756" y="33343"/>
                    <a:pt x="1281756" y="45378"/>
                  </a:cubicBezTo>
                  <a:lnTo>
                    <a:pt x="1281756" y="178832"/>
                  </a:lnTo>
                  <a:cubicBezTo>
                    <a:pt x="1281756" y="190867"/>
                    <a:pt x="1276975" y="202410"/>
                    <a:pt x="1268465" y="210920"/>
                  </a:cubicBezTo>
                  <a:cubicBezTo>
                    <a:pt x="1259955" y="219430"/>
                    <a:pt x="1248413" y="224211"/>
                    <a:pt x="1236378" y="224211"/>
                  </a:cubicBezTo>
                  <a:lnTo>
                    <a:pt x="45378" y="224211"/>
                  </a:lnTo>
                  <a:cubicBezTo>
                    <a:pt x="33343" y="224211"/>
                    <a:pt x="21801" y="219430"/>
                    <a:pt x="13291" y="210920"/>
                  </a:cubicBezTo>
                  <a:cubicBezTo>
                    <a:pt x="4781" y="202410"/>
                    <a:pt x="0" y="190867"/>
                    <a:pt x="0" y="178832"/>
                  </a:cubicBezTo>
                  <a:lnTo>
                    <a:pt x="0" y="45378"/>
                  </a:lnTo>
                  <a:cubicBezTo>
                    <a:pt x="0" y="33343"/>
                    <a:pt x="4781" y="21801"/>
                    <a:pt x="13291" y="13291"/>
                  </a:cubicBezTo>
                  <a:cubicBezTo>
                    <a:pt x="21801" y="4781"/>
                    <a:pt x="33343" y="0"/>
                    <a:pt x="45378"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2" id="12"/>
            <p:cNvSpPr txBox="true"/>
            <p:nvPr/>
          </p:nvSpPr>
          <p:spPr>
            <a:xfrm>
              <a:off x="0" y="-47625"/>
              <a:ext cx="1281756" cy="271836"/>
            </a:xfrm>
            <a:prstGeom prst="rect">
              <a:avLst/>
            </a:prstGeom>
          </p:spPr>
          <p:txBody>
            <a:bodyPr anchor="ctr" rtlCol="false" tIns="0" lIns="0" bIns="0" rIns="0"/>
            <a:lstStyle/>
            <a:p>
              <a:pPr algn="ctr">
                <a:lnSpc>
                  <a:spcPts val="3640"/>
                </a:lnSpc>
              </a:pPr>
              <a:r>
                <a:rPr lang="en-US" sz="2600">
                  <a:solidFill>
                    <a:srgbClr val="FFFFFF"/>
                  </a:solidFill>
                  <a:latin typeface="Montserrat Bold"/>
                </a:rPr>
                <a:t>9.Crypto</a:t>
              </a:r>
            </a:p>
          </p:txBody>
        </p:sp>
      </p:grpSp>
      <p:sp>
        <p:nvSpPr>
          <p:cNvPr name="TextBox 13" id="13"/>
          <p:cNvSpPr txBox="true"/>
          <p:nvPr/>
        </p:nvSpPr>
        <p:spPr>
          <a:xfrm rot="0">
            <a:off x="4104737" y="2543384"/>
            <a:ext cx="14183263" cy="1792671"/>
          </a:xfrm>
          <a:prstGeom prst="rect">
            <a:avLst/>
          </a:prstGeom>
        </p:spPr>
        <p:txBody>
          <a:bodyPr anchor="t" rtlCol="false" tIns="0" lIns="0" bIns="0" rIns="0">
            <a:spAutoFit/>
          </a:bodyPr>
          <a:lstStyle/>
          <a:p>
            <a:pPr marL="0" indent="0" lvl="0">
              <a:lnSpc>
                <a:spcPts val="3582"/>
              </a:lnSpc>
              <a:spcBef>
                <a:spcPct val="0"/>
              </a:spcBef>
            </a:pPr>
            <a:r>
              <a:rPr lang="en-US" sz="2558">
                <a:solidFill>
                  <a:srgbClr val="101010"/>
                </a:solidFill>
                <a:latin typeface="Montserrat Bold"/>
              </a:rPr>
              <a:t>O anexo é um arquivo ZIP que contém arquivos HTA dentro. Esses arquivos HTA usam uma extensão dupla, o que faz com que o usuário do computador acredite que o arquivo é um PDF ou DOC, após a abertura deste arquivo inicia instalação do Spora Ransoware, roubando arquivos e cobrando para ter os dados de volta.</a:t>
            </a:r>
          </a:p>
        </p:txBody>
      </p:sp>
      <p:sp>
        <p:nvSpPr>
          <p:cNvPr name="TextBox 14" id="14"/>
          <p:cNvSpPr txBox="true"/>
          <p:nvPr/>
        </p:nvSpPr>
        <p:spPr>
          <a:xfrm rot="0">
            <a:off x="4226376" y="5217956"/>
            <a:ext cx="13939986" cy="2449198"/>
          </a:xfrm>
          <a:prstGeom prst="rect">
            <a:avLst/>
          </a:prstGeom>
        </p:spPr>
        <p:txBody>
          <a:bodyPr anchor="t" rtlCol="false" tIns="0" lIns="0" bIns="0" rIns="0">
            <a:spAutoFit/>
          </a:bodyPr>
          <a:lstStyle/>
          <a:p>
            <a:pPr marL="0" indent="0" lvl="0">
              <a:lnSpc>
                <a:spcPts val="3234"/>
              </a:lnSpc>
              <a:spcBef>
                <a:spcPct val="0"/>
              </a:spcBef>
            </a:pPr>
            <a:r>
              <a:rPr lang="en-US" sz="2310">
                <a:solidFill>
                  <a:srgbClr val="101010"/>
                </a:solidFill>
                <a:latin typeface="Montserrat Bold"/>
              </a:rPr>
              <a:t>Ele se aproveitou da vulnerabilidade do Windows conhecido com MS17-010, se espalhando pelas redes que uma vez instalado ele escaneia a rede e encontra dispositivos vulneráveis, pegando arquivos e cobrando para ter de volta onde no ano de 2017 espalhou rapidamente infectando mais de 10000 pessoas por hora, mas durou do dia 12 de maio ao dia 16 de maio após esses dias ele perdeu grande poder depois da correção dessa fragilidade.</a:t>
            </a:r>
          </a:p>
        </p:txBody>
      </p:sp>
      <p:sp>
        <p:nvSpPr>
          <p:cNvPr name="TextBox 15" id="15"/>
          <p:cNvSpPr txBox="true"/>
          <p:nvPr/>
        </p:nvSpPr>
        <p:spPr>
          <a:xfrm rot="0">
            <a:off x="4104737" y="8292441"/>
            <a:ext cx="13661045" cy="1884092"/>
          </a:xfrm>
          <a:prstGeom prst="rect">
            <a:avLst/>
          </a:prstGeom>
        </p:spPr>
        <p:txBody>
          <a:bodyPr anchor="t" rtlCol="false" tIns="0" lIns="0" bIns="0" rIns="0">
            <a:spAutoFit/>
          </a:bodyPr>
          <a:lstStyle/>
          <a:p>
            <a:pPr marL="0" indent="0" lvl="0">
              <a:lnSpc>
                <a:spcPts val="3777"/>
              </a:lnSpc>
              <a:spcBef>
                <a:spcPct val="0"/>
              </a:spcBef>
            </a:pPr>
            <a:r>
              <a:rPr lang="en-US" sz="2698">
                <a:solidFill>
                  <a:srgbClr val="101010"/>
                </a:solidFill>
                <a:latin typeface="Montserrat Bold"/>
              </a:rPr>
              <a:t>Ele pode ser distribuído por e-mails de phishing, dowloads maliciosos, sites comprometidos e vulnerabilidade no sistema, após sua entrada no sistema ele desativa serviços de segurança para que o invasor possa criptografar os arquivos fazendo as pessoas pagarem para descriptografar.</a:t>
            </a:r>
          </a:p>
        </p:txBody>
      </p:sp>
      <p:grpSp>
        <p:nvGrpSpPr>
          <p:cNvPr name="Group 16" id="16"/>
          <p:cNvGrpSpPr/>
          <p:nvPr/>
        </p:nvGrpSpPr>
        <p:grpSpPr>
          <a:xfrm rot="7573183">
            <a:off x="674703" y="7066121"/>
            <a:ext cx="1013029" cy="10130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8082" y="1665397"/>
            <a:ext cx="13113546" cy="8127110"/>
            <a:chOff x="0" y="0"/>
            <a:chExt cx="3453774" cy="2140473"/>
          </a:xfrm>
        </p:grpSpPr>
        <p:sp>
          <p:nvSpPr>
            <p:cNvPr name="Freeform 3" id="3"/>
            <p:cNvSpPr/>
            <p:nvPr/>
          </p:nvSpPr>
          <p:spPr>
            <a:xfrm flipH="false" flipV="false" rot="0">
              <a:off x="0" y="0"/>
              <a:ext cx="3453774" cy="2140473"/>
            </a:xfrm>
            <a:custGeom>
              <a:avLst/>
              <a:gdLst/>
              <a:ahLst/>
              <a:cxnLst/>
              <a:rect r="r" b="b" t="t" l="l"/>
              <a:pathLst>
                <a:path h="2140473" w="3453774">
                  <a:moveTo>
                    <a:pt x="30109" y="0"/>
                  </a:moveTo>
                  <a:lnTo>
                    <a:pt x="3423665" y="0"/>
                  </a:lnTo>
                  <a:cubicBezTo>
                    <a:pt x="3440293" y="0"/>
                    <a:pt x="3453774" y="13480"/>
                    <a:pt x="3453774" y="30109"/>
                  </a:cubicBezTo>
                  <a:lnTo>
                    <a:pt x="3453774" y="2110364"/>
                  </a:lnTo>
                  <a:cubicBezTo>
                    <a:pt x="3453774" y="2118350"/>
                    <a:pt x="3450601" y="2126008"/>
                    <a:pt x="3444955" y="2131655"/>
                  </a:cubicBezTo>
                  <a:cubicBezTo>
                    <a:pt x="3439308" y="2137301"/>
                    <a:pt x="3431650" y="2140473"/>
                    <a:pt x="3423665" y="2140473"/>
                  </a:cubicBezTo>
                  <a:lnTo>
                    <a:pt x="30109" y="2140473"/>
                  </a:lnTo>
                  <a:cubicBezTo>
                    <a:pt x="22124" y="2140473"/>
                    <a:pt x="14465" y="2137301"/>
                    <a:pt x="8819" y="2131655"/>
                  </a:cubicBezTo>
                  <a:cubicBezTo>
                    <a:pt x="3172" y="2126008"/>
                    <a:pt x="0" y="2118350"/>
                    <a:pt x="0" y="2110364"/>
                  </a:cubicBezTo>
                  <a:lnTo>
                    <a:pt x="0" y="30109"/>
                  </a:lnTo>
                  <a:cubicBezTo>
                    <a:pt x="0" y="22124"/>
                    <a:pt x="3172" y="14465"/>
                    <a:pt x="8819" y="8819"/>
                  </a:cubicBezTo>
                  <a:cubicBezTo>
                    <a:pt x="14465" y="3172"/>
                    <a:pt x="22124" y="0"/>
                    <a:pt x="30109" y="0"/>
                  </a:cubicBezTo>
                  <a:close/>
                </a:path>
              </a:pathLst>
            </a:custGeom>
            <a:gradFill rotWithShape="true">
              <a:gsLst>
                <a:gs pos="0">
                  <a:srgbClr val="F600FE">
                    <a:alpha val="81000"/>
                  </a:srgbClr>
                </a:gs>
                <a:gs pos="25000">
                  <a:srgbClr val="C900FE">
                    <a:alpha val="81000"/>
                  </a:srgbClr>
                </a:gs>
                <a:gs pos="50000">
                  <a:srgbClr val="A136FF">
                    <a:alpha val="81000"/>
                  </a:srgbClr>
                </a:gs>
                <a:gs pos="75000">
                  <a:srgbClr val="5142F0">
                    <a:alpha val="81000"/>
                  </a:srgbClr>
                </a:gs>
                <a:gs pos="100000">
                  <a:srgbClr val="0033D9">
                    <a:alpha val="81000"/>
                  </a:srgbClr>
                </a:gs>
              </a:gsLst>
              <a:path path="circle">
                <a:fillToRect l="0" r="100000" t="0" b="100000"/>
              </a:path>
              <a:tileRect r="0" l="-100000" b="0" t="-100000"/>
            </a:gradFill>
          </p:spPr>
        </p:sp>
        <p:sp>
          <p:nvSpPr>
            <p:cNvPr name="TextBox 4" id="4"/>
            <p:cNvSpPr txBox="true"/>
            <p:nvPr/>
          </p:nvSpPr>
          <p:spPr>
            <a:xfrm>
              <a:off x="0" y="-47625"/>
              <a:ext cx="3453774" cy="2188098"/>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TextBox 6" id="6"/>
          <p:cNvSpPr txBox="true"/>
          <p:nvPr/>
        </p:nvSpPr>
        <p:spPr>
          <a:xfrm rot="0">
            <a:off x="168706" y="-161925"/>
            <a:ext cx="15682922" cy="1499558"/>
          </a:xfrm>
          <a:prstGeom prst="rect">
            <a:avLst/>
          </a:prstGeom>
        </p:spPr>
        <p:txBody>
          <a:bodyPr anchor="t" rtlCol="false" tIns="0" lIns="0" bIns="0" rIns="0">
            <a:spAutoFit/>
          </a:bodyPr>
          <a:lstStyle/>
          <a:p>
            <a:pPr algn="l" marL="0" indent="0" lvl="0">
              <a:lnSpc>
                <a:spcPts val="12378"/>
              </a:lnSpc>
              <a:spcBef>
                <a:spcPct val="0"/>
              </a:spcBef>
            </a:pPr>
            <a:r>
              <a:rPr lang="en-US" sz="8841">
                <a:solidFill>
                  <a:srgbClr val="2D4AF3"/>
                </a:solidFill>
                <a:latin typeface="Montserrat Bold"/>
              </a:rPr>
              <a:t>Impactos e consequência</a:t>
            </a:r>
          </a:p>
        </p:txBody>
      </p:sp>
      <p:sp>
        <p:nvSpPr>
          <p:cNvPr name="Freeform 7" id="7"/>
          <p:cNvSpPr/>
          <p:nvPr/>
        </p:nvSpPr>
        <p:spPr>
          <a:xfrm flipH="false" flipV="false" rot="-1898322">
            <a:off x="15422245" y="-5013444"/>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sp>
        <p:nvSpPr>
          <p:cNvPr name="TextBox 8" id="8"/>
          <p:cNvSpPr txBox="true"/>
          <p:nvPr/>
        </p:nvSpPr>
        <p:spPr>
          <a:xfrm rot="0">
            <a:off x="2884606" y="1870495"/>
            <a:ext cx="12820497" cy="7640714"/>
          </a:xfrm>
          <a:prstGeom prst="rect">
            <a:avLst/>
          </a:prstGeom>
        </p:spPr>
        <p:txBody>
          <a:bodyPr anchor="t" rtlCol="false" tIns="0" lIns="0" bIns="0" rIns="0">
            <a:spAutoFit/>
          </a:bodyPr>
          <a:lstStyle/>
          <a:p>
            <a:pPr algn="ctr">
              <a:lnSpc>
                <a:spcPts val="5539"/>
              </a:lnSpc>
              <a:spcBef>
                <a:spcPct val="0"/>
              </a:spcBef>
            </a:pPr>
            <a:r>
              <a:rPr lang="en-US" sz="3956">
                <a:solidFill>
                  <a:srgbClr val="FFFFFF"/>
                </a:solidFill>
                <a:latin typeface="Montserrat Bold"/>
              </a:rPr>
              <a:t>Um ataque Ransomware pode causar os seguintes impactos em uma organização; perda de dados importantes, Interrupção do negócio e prejuízos financeiros. Esses impactos causam como consequência, a perda de informações importantes e confidenciais como os dados dos clientes e informações financeiras, a paralisação de operações de uma empresa interrompendo assim o acesso a sistemas críticos e aplicativos, sem contar o pagamento exigido pelo cibercriminoso pela regaste dos dados perdidos.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6519" y="-799767"/>
            <a:ext cx="16814963" cy="3086100"/>
            <a:chOff x="0" y="0"/>
            <a:chExt cx="4428632" cy="812800"/>
          </a:xfrm>
        </p:grpSpPr>
        <p:sp>
          <p:nvSpPr>
            <p:cNvPr name="Freeform 3" id="3"/>
            <p:cNvSpPr/>
            <p:nvPr/>
          </p:nvSpPr>
          <p:spPr>
            <a:xfrm flipH="false" flipV="false" rot="0">
              <a:off x="0" y="0"/>
              <a:ext cx="4428632" cy="812800"/>
            </a:xfrm>
            <a:custGeom>
              <a:avLst/>
              <a:gdLst/>
              <a:ahLst/>
              <a:cxnLst/>
              <a:rect r="r" b="b" t="t" l="l"/>
              <a:pathLst>
                <a:path h="812800" w="4428632">
                  <a:moveTo>
                    <a:pt x="23481" y="0"/>
                  </a:moveTo>
                  <a:lnTo>
                    <a:pt x="4405150" y="0"/>
                  </a:lnTo>
                  <a:cubicBezTo>
                    <a:pt x="4418119" y="0"/>
                    <a:pt x="4428632" y="10513"/>
                    <a:pt x="4428632" y="23481"/>
                  </a:cubicBezTo>
                  <a:lnTo>
                    <a:pt x="4428632" y="789319"/>
                  </a:lnTo>
                  <a:cubicBezTo>
                    <a:pt x="4428632" y="802287"/>
                    <a:pt x="4418119" y="812800"/>
                    <a:pt x="4405150" y="812800"/>
                  </a:cubicBezTo>
                  <a:lnTo>
                    <a:pt x="23481" y="812800"/>
                  </a:lnTo>
                  <a:cubicBezTo>
                    <a:pt x="10513" y="812800"/>
                    <a:pt x="0" y="802287"/>
                    <a:pt x="0" y="789319"/>
                  </a:cubicBezTo>
                  <a:lnTo>
                    <a:pt x="0" y="23481"/>
                  </a:lnTo>
                  <a:cubicBezTo>
                    <a:pt x="0" y="10513"/>
                    <a:pt x="10513" y="0"/>
                    <a:pt x="23481" y="0"/>
                  </a:cubicBezTo>
                  <a:close/>
                </a:path>
              </a:pathLst>
            </a:custGeom>
            <a:solidFill>
              <a:srgbClr val="2D4AF3"/>
            </a:solidFill>
          </p:spPr>
        </p:sp>
        <p:sp>
          <p:nvSpPr>
            <p:cNvPr name="TextBox 4" id="4"/>
            <p:cNvSpPr txBox="true"/>
            <p:nvPr/>
          </p:nvSpPr>
          <p:spPr>
            <a:xfrm>
              <a:off x="0" y="-47625"/>
              <a:ext cx="4428632" cy="860425"/>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028700" y="2693031"/>
            <a:ext cx="12306845" cy="3012513"/>
          </a:xfrm>
          <a:prstGeom prst="rect">
            <a:avLst/>
          </a:prstGeom>
        </p:spPr>
        <p:txBody>
          <a:bodyPr anchor="t" rtlCol="false" tIns="0" lIns="0" bIns="0" rIns="0">
            <a:spAutoFit/>
          </a:bodyPr>
          <a:lstStyle/>
          <a:p>
            <a:pPr marL="0" indent="0" lvl="0">
              <a:lnSpc>
                <a:spcPts val="4858"/>
              </a:lnSpc>
              <a:spcBef>
                <a:spcPct val="0"/>
              </a:spcBef>
            </a:pPr>
            <a:r>
              <a:rPr lang="en-US" sz="3470">
                <a:solidFill>
                  <a:srgbClr val="101010"/>
                </a:solidFill>
                <a:latin typeface="Montserrat"/>
              </a:rPr>
              <a:t>É necessário fazer verificações de vulnerabilidade, assim como ter certeza seu computador não é um alvo ideal para o ransomware. Também é necessário que o software do dispositivo esteja sempre atualizado para se beneficiar dos mais recentes patches de segurança. </a:t>
            </a:r>
          </a:p>
        </p:txBody>
      </p:sp>
      <p:sp>
        <p:nvSpPr>
          <p:cNvPr name="TextBox 6" id="6"/>
          <p:cNvSpPr txBox="true"/>
          <p:nvPr/>
        </p:nvSpPr>
        <p:spPr>
          <a:xfrm rot="0">
            <a:off x="5069423" y="6229419"/>
            <a:ext cx="12829729" cy="3748666"/>
          </a:xfrm>
          <a:prstGeom prst="rect">
            <a:avLst/>
          </a:prstGeom>
        </p:spPr>
        <p:txBody>
          <a:bodyPr anchor="t" rtlCol="false" tIns="0" lIns="0" bIns="0" rIns="0">
            <a:spAutoFit/>
          </a:bodyPr>
          <a:lstStyle/>
          <a:p>
            <a:pPr algn="r">
              <a:lnSpc>
                <a:spcPts val="4955"/>
              </a:lnSpc>
            </a:pPr>
            <a:r>
              <a:rPr lang="en-US" sz="3539">
                <a:solidFill>
                  <a:srgbClr val="101010"/>
                </a:solidFill>
                <a:latin typeface="Montserrat"/>
              </a:rPr>
              <a:t>É essencial que ter uma ação cuidadosa, principalmente sites e anexos de e-mail fraudulentos, entretanto essas medidas podem falhar o que torna necessário um plano de contingência. No caso de um ransomware esse plano seria ter um backup de seus dados.</a:t>
            </a:r>
          </a:p>
          <a:p>
            <a:pPr algn="r" marL="0" indent="0" lvl="0">
              <a:lnSpc>
                <a:spcPts val="4955"/>
              </a:lnSpc>
              <a:spcBef>
                <a:spcPct val="0"/>
              </a:spcBef>
            </a:pPr>
          </a:p>
        </p:txBody>
      </p:sp>
      <p:sp>
        <p:nvSpPr>
          <p:cNvPr name="Freeform 7" id="7"/>
          <p:cNvSpPr/>
          <p:nvPr/>
        </p:nvSpPr>
        <p:spPr>
          <a:xfrm flipH="false" flipV="false" rot="-2036916">
            <a:off x="86584" y="7017896"/>
            <a:ext cx="3823569" cy="2975432"/>
          </a:xfrm>
          <a:custGeom>
            <a:avLst/>
            <a:gdLst/>
            <a:ahLst/>
            <a:cxnLst/>
            <a:rect r="r" b="b" t="t" l="l"/>
            <a:pathLst>
              <a:path h="2975432" w="3823569">
                <a:moveTo>
                  <a:pt x="0" y="0"/>
                </a:moveTo>
                <a:lnTo>
                  <a:pt x="3823569" y="0"/>
                </a:lnTo>
                <a:lnTo>
                  <a:pt x="3823569" y="2975432"/>
                </a:lnTo>
                <a:lnTo>
                  <a:pt x="0" y="2975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429549" y="-249861"/>
            <a:ext cx="15428902" cy="2423772"/>
          </a:xfrm>
          <a:prstGeom prst="rect">
            <a:avLst/>
          </a:prstGeom>
        </p:spPr>
        <p:txBody>
          <a:bodyPr anchor="t" rtlCol="false" tIns="0" lIns="0" bIns="0" rIns="0">
            <a:spAutoFit/>
          </a:bodyPr>
          <a:lstStyle/>
          <a:p>
            <a:pPr algn="ctr" marL="0" indent="0" lvl="0">
              <a:lnSpc>
                <a:spcPts val="9712"/>
              </a:lnSpc>
              <a:spcBef>
                <a:spcPct val="0"/>
              </a:spcBef>
            </a:pPr>
            <a:r>
              <a:rPr lang="en-US" sz="6937">
                <a:solidFill>
                  <a:srgbClr val="FFFFFF"/>
                </a:solidFill>
                <a:latin typeface="Montserrat Bold"/>
              </a:rPr>
              <a:t> Como detectar um ransomware e proteger-se dele </a:t>
            </a:r>
          </a:p>
        </p:txBody>
      </p:sp>
      <p:grpSp>
        <p:nvGrpSpPr>
          <p:cNvPr name="Group 9" id="9"/>
          <p:cNvGrpSpPr/>
          <p:nvPr/>
        </p:nvGrpSpPr>
        <p:grpSpPr>
          <a:xfrm rot="0">
            <a:off x="-482963" y="5826484"/>
            <a:ext cx="19253926" cy="256435"/>
            <a:chOff x="0" y="0"/>
            <a:chExt cx="9911572" cy="132008"/>
          </a:xfrm>
        </p:grpSpPr>
        <p:sp>
          <p:nvSpPr>
            <p:cNvPr name="Freeform 10" id="10"/>
            <p:cNvSpPr/>
            <p:nvPr/>
          </p:nvSpPr>
          <p:spPr>
            <a:xfrm flipH="false" flipV="false" rot="0">
              <a:off x="0" y="0"/>
              <a:ext cx="9911572" cy="132008"/>
            </a:xfrm>
            <a:custGeom>
              <a:avLst/>
              <a:gdLst/>
              <a:ahLst/>
              <a:cxnLst/>
              <a:rect r="r" b="b" t="t" l="l"/>
              <a:pathLst>
                <a:path h="132008" w="9911572">
                  <a:moveTo>
                    <a:pt x="0" y="0"/>
                  </a:moveTo>
                  <a:lnTo>
                    <a:pt x="9911572" y="0"/>
                  </a:lnTo>
                  <a:lnTo>
                    <a:pt x="9911572" y="132008"/>
                  </a:lnTo>
                  <a:lnTo>
                    <a:pt x="0" y="132008"/>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1" id="11"/>
            <p:cNvSpPr txBox="true"/>
            <p:nvPr/>
          </p:nvSpPr>
          <p:spPr>
            <a:xfrm>
              <a:off x="0" y="-38100"/>
              <a:ext cx="9911572" cy="17010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3" id="3"/>
          <p:cNvSpPr txBox="true"/>
          <p:nvPr/>
        </p:nvSpPr>
        <p:spPr>
          <a:xfrm rot="0">
            <a:off x="3622445" y="3855292"/>
            <a:ext cx="10730363" cy="3155988"/>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Obrigado pela atenção!!!</a:t>
            </a:r>
          </a:p>
        </p:txBody>
      </p:sp>
      <p:sp>
        <p:nvSpPr>
          <p:cNvPr name="Freeform 4" id="4"/>
          <p:cNvSpPr/>
          <p:nvPr/>
        </p:nvSpPr>
        <p:spPr>
          <a:xfrm flipH="false" flipV="false" rot="0">
            <a:off x="13512383" y="4681117"/>
            <a:ext cx="5089543" cy="6072123"/>
          </a:xfrm>
          <a:custGeom>
            <a:avLst/>
            <a:gdLst/>
            <a:ahLst/>
            <a:cxnLst/>
            <a:rect r="r" b="b" t="t" l="l"/>
            <a:pathLst>
              <a:path h="6072123" w="5089543">
                <a:moveTo>
                  <a:pt x="0" y="0"/>
                </a:moveTo>
                <a:lnTo>
                  <a:pt x="5089543" y="0"/>
                </a:lnTo>
                <a:lnTo>
                  <a:pt x="5089543" y="6072124"/>
                </a:lnTo>
                <a:lnTo>
                  <a:pt x="0" y="6072124"/>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DAGEE03cNyQ</dc:identifier>
  <dcterms:modified xsi:type="dcterms:W3CDTF">2011-08-01T06:04:30Z</dcterms:modified>
  <cp:revision>1</cp:revision>
  <dc:title>Ransomware</dc:title>
</cp:coreProperties>
</file>